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30" r:id="rId2"/>
    <p:sldId id="378" r:id="rId3"/>
    <p:sldId id="379" r:id="rId4"/>
    <p:sldId id="380" r:id="rId5"/>
    <p:sldId id="381" r:id="rId6"/>
    <p:sldId id="382" r:id="rId7"/>
    <p:sldId id="383" r:id="rId8"/>
    <p:sldId id="384" r:id="rId9"/>
    <p:sldId id="385" r:id="rId10"/>
    <p:sldId id="386" r:id="rId11"/>
    <p:sldId id="387" r:id="rId12"/>
  </p:sldIdLst>
  <p:sldSz cx="9144000" cy="6858000" type="screen4x3"/>
  <p:notesSz cx="6797675" cy="9872663"/>
  <p:defaultTextStyle>
    <a:defPPr>
      <a:defRPr lang="nb-NO"/>
    </a:defPPr>
    <a:lvl1pPr algn="l" rtl="0" fontAlgn="base">
      <a:spcBef>
        <a:spcPct val="0"/>
      </a:spcBef>
      <a:spcAft>
        <a:spcPct val="0"/>
      </a:spcAft>
      <a:defRPr sz="1400" kern="1200">
        <a:solidFill>
          <a:schemeClr val="tx1"/>
        </a:solidFill>
        <a:latin typeface="Calibri" pitchFamily="34" charset="0"/>
        <a:ea typeface="+mn-ea"/>
        <a:cs typeface="+mn-cs"/>
      </a:defRPr>
    </a:lvl1pPr>
    <a:lvl2pPr marL="457200" algn="l" rtl="0" fontAlgn="base">
      <a:spcBef>
        <a:spcPct val="0"/>
      </a:spcBef>
      <a:spcAft>
        <a:spcPct val="0"/>
      </a:spcAft>
      <a:defRPr sz="1400" kern="1200">
        <a:solidFill>
          <a:schemeClr val="tx1"/>
        </a:solidFill>
        <a:latin typeface="Calibri" pitchFamily="34" charset="0"/>
        <a:ea typeface="+mn-ea"/>
        <a:cs typeface="+mn-cs"/>
      </a:defRPr>
    </a:lvl2pPr>
    <a:lvl3pPr marL="914400" algn="l" rtl="0" fontAlgn="base">
      <a:spcBef>
        <a:spcPct val="0"/>
      </a:spcBef>
      <a:spcAft>
        <a:spcPct val="0"/>
      </a:spcAft>
      <a:defRPr sz="1400" kern="1200">
        <a:solidFill>
          <a:schemeClr val="tx1"/>
        </a:solidFill>
        <a:latin typeface="Calibri" pitchFamily="34" charset="0"/>
        <a:ea typeface="+mn-ea"/>
        <a:cs typeface="+mn-cs"/>
      </a:defRPr>
    </a:lvl3pPr>
    <a:lvl4pPr marL="1371600" algn="l" rtl="0" fontAlgn="base">
      <a:spcBef>
        <a:spcPct val="0"/>
      </a:spcBef>
      <a:spcAft>
        <a:spcPct val="0"/>
      </a:spcAft>
      <a:defRPr sz="1400" kern="1200">
        <a:solidFill>
          <a:schemeClr val="tx1"/>
        </a:solidFill>
        <a:latin typeface="Calibri" pitchFamily="34" charset="0"/>
        <a:ea typeface="+mn-ea"/>
        <a:cs typeface="+mn-cs"/>
      </a:defRPr>
    </a:lvl4pPr>
    <a:lvl5pPr marL="1828800" algn="l" rtl="0" fontAlgn="base">
      <a:spcBef>
        <a:spcPct val="0"/>
      </a:spcBef>
      <a:spcAft>
        <a:spcPct val="0"/>
      </a:spcAft>
      <a:defRPr sz="1400" kern="1200">
        <a:solidFill>
          <a:schemeClr val="tx1"/>
        </a:solidFill>
        <a:latin typeface="Calibri" pitchFamily="34" charset="0"/>
        <a:ea typeface="+mn-ea"/>
        <a:cs typeface="+mn-cs"/>
      </a:defRPr>
    </a:lvl5pPr>
    <a:lvl6pPr marL="2286000" algn="l" defTabSz="914400" rtl="0" eaLnBrk="1" latinLnBrk="0" hangingPunct="1">
      <a:defRPr sz="1400" kern="1200">
        <a:solidFill>
          <a:schemeClr val="tx1"/>
        </a:solidFill>
        <a:latin typeface="Calibri" pitchFamily="34" charset="0"/>
        <a:ea typeface="+mn-ea"/>
        <a:cs typeface="+mn-cs"/>
      </a:defRPr>
    </a:lvl6pPr>
    <a:lvl7pPr marL="2743200" algn="l" defTabSz="914400" rtl="0" eaLnBrk="1" latinLnBrk="0" hangingPunct="1">
      <a:defRPr sz="1400" kern="1200">
        <a:solidFill>
          <a:schemeClr val="tx1"/>
        </a:solidFill>
        <a:latin typeface="Calibri" pitchFamily="34" charset="0"/>
        <a:ea typeface="+mn-ea"/>
        <a:cs typeface="+mn-cs"/>
      </a:defRPr>
    </a:lvl7pPr>
    <a:lvl8pPr marL="3200400" algn="l" defTabSz="914400" rtl="0" eaLnBrk="1" latinLnBrk="0" hangingPunct="1">
      <a:defRPr sz="1400" kern="1200">
        <a:solidFill>
          <a:schemeClr val="tx1"/>
        </a:solidFill>
        <a:latin typeface="Calibri" pitchFamily="34" charset="0"/>
        <a:ea typeface="+mn-ea"/>
        <a:cs typeface="+mn-cs"/>
      </a:defRPr>
    </a:lvl8pPr>
    <a:lvl9pPr marL="3657600" algn="l" defTabSz="914400" rtl="0" eaLnBrk="1" latinLnBrk="0" hangingPunct="1">
      <a:defRPr sz="1400"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58" autoAdjust="0"/>
  </p:normalViewPr>
  <p:slideViewPr>
    <p:cSldViewPr>
      <p:cViewPr>
        <p:scale>
          <a:sx n="90" d="100"/>
          <a:sy n="90" d="100"/>
        </p:scale>
        <p:origin x="-594"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4186"/>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1098" y="0"/>
            <a:ext cx="2944958" cy="494186"/>
          </a:xfrm>
          <a:prstGeom prst="rect">
            <a:avLst/>
          </a:prstGeom>
        </p:spPr>
        <p:txBody>
          <a:bodyPr vert="horz" lIns="91440" tIns="45720" rIns="91440" bIns="45720" rtlCol="0"/>
          <a:lstStyle>
            <a:lvl1pPr algn="r">
              <a:defRPr sz="1200"/>
            </a:lvl1pPr>
          </a:lstStyle>
          <a:p>
            <a:fld id="{89D3107A-0B08-4C73-8F7E-175FF6165041}" type="datetimeFigureOut">
              <a:rPr lang="nb-NO" smtClean="0"/>
              <a:pPr/>
              <a:t>20.08.2013</a:t>
            </a:fld>
            <a:endParaRPr lang="nb-NO"/>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606" y="4689239"/>
            <a:ext cx="5438464" cy="44429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9376899"/>
            <a:ext cx="2944958" cy="494185"/>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1098" y="9376899"/>
            <a:ext cx="2944958" cy="494185"/>
          </a:xfrm>
          <a:prstGeom prst="rect">
            <a:avLst/>
          </a:prstGeom>
        </p:spPr>
        <p:txBody>
          <a:bodyPr vert="horz" lIns="91440" tIns="45720" rIns="91440" bIns="45720" rtlCol="0" anchor="b"/>
          <a:lstStyle>
            <a:lvl1pPr algn="r">
              <a:defRPr sz="1200"/>
            </a:lvl1pPr>
          </a:lstStyle>
          <a:p>
            <a:fld id="{85F8B895-36DF-4357-B015-B3EC18E445BC}" type="slidenum">
              <a:rPr lang="nb-NO" smtClean="0"/>
              <a:pPr/>
              <a:t>‹#›</a:t>
            </a:fld>
            <a:endParaRPr lang="nb-NO"/>
          </a:p>
        </p:txBody>
      </p:sp>
    </p:spTree>
    <p:extLst>
      <p:ext uri="{BB962C8B-B14F-4D97-AF65-F5344CB8AC3E}">
        <p14:creationId xmlns:p14="http://schemas.microsoft.com/office/powerpoint/2010/main" val="716252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NB! Flat</a:t>
            </a:r>
            <a:r>
              <a:rPr lang="nb-NO" baseline="0" dirty="0" smtClean="0"/>
              <a:t> fordeling??? 50 % - OK eller 48 %??</a:t>
            </a:r>
          </a:p>
          <a:p>
            <a:r>
              <a:rPr lang="nb-NO" dirty="0" smtClean="0"/>
              <a:t>Hvis flatt må</a:t>
            </a:r>
            <a:r>
              <a:rPr lang="nb-NO" baseline="0" dirty="0" smtClean="0"/>
              <a:t> fordelingen vektes annerledes.</a:t>
            </a:r>
            <a:endParaRPr lang="nb-NO" dirty="0"/>
          </a:p>
        </p:txBody>
      </p:sp>
      <p:sp>
        <p:nvSpPr>
          <p:cNvPr id="4" name="Plassholder for lysbildenummer 3"/>
          <p:cNvSpPr>
            <a:spLocks noGrp="1"/>
          </p:cNvSpPr>
          <p:nvPr>
            <p:ph type="sldNum" sz="quarter" idx="10"/>
          </p:nvPr>
        </p:nvSpPr>
        <p:spPr/>
        <p:txBody>
          <a:bodyPr/>
          <a:lstStyle/>
          <a:p>
            <a:fld id="{85F8B895-36DF-4357-B015-B3EC18E445BC}" type="slidenum">
              <a:rPr lang="nb-NO" smtClean="0"/>
              <a:pPr/>
              <a:t>4</a:t>
            </a:fld>
            <a:endParaRPr lang="nb-NO"/>
          </a:p>
        </p:txBody>
      </p:sp>
    </p:spTree>
    <p:extLst>
      <p:ext uri="{BB962C8B-B14F-4D97-AF65-F5344CB8AC3E}">
        <p14:creationId xmlns:p14="http://schemas.microsoft.com/office/powerpoint/2010/main" val="204408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Rectangle 4"/>
          <p:cNvSpPr>
            <a:spLocks noGrp="1" noChangeArrowheads="1"/>
          </p:cNvSpPr>
          <p:nvPr>
            <p:ph type="dt" sz="half" idx="10"/>
          </p:nvPr>
        </p:nvSpPr>
        <p:spPr/>
        <p:txBody>
          <a:bodyPr/>
          <a:lstStyle>
            <a:lvl1pPr>
              <a:defRPr/>
            </a:lvl1pPr>
          </a:lstStyle>
          <a:p>
            <a:pPr>
              <a:defRPr/>
            </a:pPr>
            <a:endParaRPr lang="nb-NO"/>
          </a:p>
        </p:txBody>
      </p:sp>
      <p:sp>
        <p:nvSpPr>
          <p:cNvPr id="5" name="Rectangle 4"/>
          <p:cNvSpPr>
            <a:spLocks noGrp="1" noChangeArrowheads="1"/>
          </p:cNvSpPr>
          <p:nvPr>
            <p:ph type="dt" sz="half" idx="11"/>
          </p:nvPr>
        </p:nvSpPr>
        <p:spPr/>
        <p:txBody>
          <a:bodyPr/>
          <a:lstStyle>
            <a:lvl1pPr>
              <a:defRPr/>
            </a:lvl1pPr>
          </a:lstStyle>
          <a:p>
            <a:pPr>
              <a:defRPr/>
            </a:pPr>
            <a:endParaRPr lang="nb-NO"/>
          </a:p>
        </p:txBody>
      </p:sp>
      <p:sp>
        <p:nvSpPr>
          <p:cNvPr id="6" name="Rectangle 5"/>
          <p:cNvSpPr>
            <a:spLocks noGrp="1" noChangeArrowheads="1"/>
          </p:cNvSpPr>
          <p:nvPr>
            <p:ph type="ftr" sz="quarter" idx="12"/>
          </p:nvPr>
        </p:nvSpPr>
        <p:spPr/>
        <p:txBody>
          <a:bodyPr/>
          <a:lstStyle>
            <a:lvl1pPr>
              <a:defRPr/>
            </a:lvl1pPr>
          </a:lstStyle>
          <a:p>
            <a:pPr>
              <a:defRPr/>
            </a:pPr>
            <a:endParaRPr lang="nb-NO"/>
          </a:p>
        </p:txBody>
      </p:sp>
      <p:sp>
        <p:nvSpPr>
          <p:cNvPr id="7" name="Rectangle 6"/>
          <p:cNvSpPr>
            <a:spLocks noGrp="1" noChangeArrowheads="1"/>
          </p:cNvSpPr>
          <p:nvPr>
            <p:ph type="sldNum" sz="quarter" idx="13"/>
          </p:nvPr>
        </p:nvSpPr>
        <p:spPr/>
        <p:txBody>
          <a:bodyPr/>
          <a:lstStyle>
            <a:lvl1pPr>
              <a:defRPr/>
            </a:lvl1pPr>
          </a:lstStyle>
          <a:p>
            <a:pPr>
              <a:defRPr/>
            </a:pPr>
            <a:fld id="{92258D79-7677-4250-A6FA-A9919703FF41}" type="slidenum">
              <a:rPr lang="nb-NO"/>
              <a:pPr>
                <a:defRPr/>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Vertical Text Placeholder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p:txBody>
          <a:bodyPr/>
          <a:lstStyle>
            <a:lvl1pPr>
              <a:defRPr/>
            </a:lvl1pPr>
          </a:lstStyle>
          <a:p>
            <a:pPr>
              <a:defRPr/>
            </a:pPr>
            <a:endParaRPr lang="nb-NO"/>
          </a:p>
        </p:txBody>
      </p:sp>
      <p:sp>
        <p:nvSpPr>
          <p:cNvPr id="5" name="Rectangle 4"/>
          <p:cNvSpPr>
            <a:spLocks noGrp="1" noChangeArrowheads="1"/>
          </p:cNvSpPr>
          <p:nvPr>
            <p:ph type="dt" sz="half" idx="11"/>
          </p:nvPr>
        </p:nvSpPr>
        <p:spPr/>
        <p:txBody>
          <a:bodyPr/>
          <a:lstStyle>
            <a:lvl1pPr>
              <a:defRPr/>
            </a:lvl1pPr>
          </a:lstStyle>
          <a:p>
            <a:pPr>
              <a:defRPr/>
            </a:pPr>
            <a:endParaRPr lang="nb-NO"/>
          </a:p>
        </p:txBody>
      </p:sp>
      <p:sp>
        <p:nvSpPr>
          <p:cNvPr id="6" name="Rectangle 5"/>
          <p:cNvSpPr>
            <a:spLocks noGrp="1" noChangeArrowheads="1"/>
          </p:cNvSpPr>
          <p:nvPr>
            <p:ph type="ftr" sz="quarter" idx="12"/>
          </p:nvPr>
        </p:nvSpPr>
        <p:spPr/>
        <p:txBody>
          <a:bodyPr/>
          <a:lstStyle>
            <a:lvl1pPr>
              <a:defRPr/>
            </a:lvl1pPr>
          </a:lstStyle>
          <a:p>
            <a:pPr>
              <a:defRPr/>
            </a:pPr>
            <a:endParaRPr lang="nb-NO"/>
          </a:p>
        </p:txBody>
      </p:sp>
      <p:sp>
        <p:nvSpPr>
          <p:cNvPr id="7" name="Rectangle 6"/>
          <p:cNvSpPr>
            <a:spLocks noGrp="1" noChangeArrowheads="1"/>
          </p:cNvSpPr>
          <p:nvPr>
            <p:ph type="sldNum" sz="quarter" idx="13"/>
          </p:nvPr>
        </p:nvSpPr>
        <p:spPr/>
        <p:txBody>
          <a:bodyPr/>
          <a:lstStyle>
            <a:lvl1pPr>
              <a:defRPr/>
            </a:lvl1pPr>
          </a:lstStyle>
          <a:p>
            <a:pPr>
              <a:defRPr/>
            </a:pPr>
            <a:fld id="{E57CCADD-6D1B-434C-A8FD-266DB27984E3}" type="slidenum">
              <a:rPr lang="nb-NO"/>
              <a:pPr>
                <a:defRPr/>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60350"/>
            <a:ext cx="2057400" cy="5865813"/>
          </a:xfrm>
        </p:spPr>
        <p:txBody>
          <a:bodyPr vert="eaVert"/>
          <a:lstStyle/>
          <a:p>
            <a:r>
              <a:rPr lang="nb-NO" smtClean="0"/>
              <a:t>Klikk for å redigere tittelstil</a:t>
            </a:r>
            <a:endParaRPr lang="nb-NO"/>
          </a:p>
        </p:txBody>
      </p:sp>
      <p:sp>
        <p:nvSpPr>
          <p:cNvPr id="3" name="Vertical Text Placeholder 2"/>
          <p:cNvSpPr>
            <a:spLocks noGrp="1"/>
          </p:cNvSpPr>
          <p:nvPr>
            <p:ph type="body" orient="vert" idx="1"/>
          </p:nvPr>
        </p:nvSpPr>
        <p:spPr>
          <a:xfrm>
            <a:off x="457200" y="260350"/>
            <a:ext cx="6019800" cy="5865813"/>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p:txBody>
          <a:bodyPr/>
          <a:lstStyle>
            <a:lvl1pPr>
              <a:defRPr/>
            </a:lvl1pPr>
          </a:lstStyle>
          <a:p>
            <a:pPr>
              <a:defRPr/>
            </a:pPr>
            <a:endParaRPr lang="nb-NO"/>
          </a:p>
        </p:txBody>
      </p:sp>
      <p:sp>
        <p:nvSpPr>
          <p:cNvPr id="5" name="Rectangle 4"/>
          <p:cNvSpPr>
            <a:spLocks noGrp="1" noChangeArrowheads="1"/>
          </p:cNvSpPr>
          <p:nvPr>
            <p:ph type="dt" sz="half" idx="11"/>
          </p:nvPr>
        </p:nvSpPr>
        <p:spPr/>
        <p:txBody>
          <a:bodyPr/>
          <a:lstStyle>
            <a:lvl1pPr>
              <a:defRPr/>
            </a:lvl1pPr>
          </a:lstStyle>
          <a:p>
            <a:pPr>
              <a:defRPr/>
            </a:pPr>
            <a:endParaRPr lang="nb-NO"/>
          </a:p>
        </p:txBody>
      </p:sp>
      <p:sp>
        <p:nvSpPr>
          <p:cNvPr id="6" name="Rectangle 5"/>
          <p:cNvSpPr>
            <a:spLocks noGrp="1" noChangeArrowheads="1"/>
          </p:cNvSpPr>
          <p:nvPr>
            <p:ph type="ftr" sz="quarter" idx="12"/>
          </p:nvPr>
        </p:nvSpPr>
        <p:spPr/>
        <p:txBody>
          <a:bodyPr/>
          <a:lstStyle>
            <a:lvl1pPr>
              <a:defRPr/>
            </a:lvl1pPr>
          </a:lstStyle>
          <a:p>
            <a:pPr>
              <a:defRPr/>
            </a:pPr>
            <a:endParaRPr lang="nb-NO"/>
          </a:p>
        </p:txBody>
      </p:sp>
      <p:sp>
        <p:nvSpPr>
          <p:cNvPr id="7" name="Rectangle 6"/>
          <p:cNvSpPr>
            <a:spLocks noGrp="1" noChangeArrowheads="1"/>
          </p:cNvSpPr>
          <p:nvPr>
            <p:ph type="sldNum" sz="quarter" idx="13"/>
          </p:nvPr>
        </p:nvSpPr>
        <p:spPr/>
        <p:txBody>
          <a:bodyPr/>
          <a:lstStyle>
            <a:lvl1pPr>
              <a:defRPr/>
            </a:lvl1pPr>
          </a:lstStyle>
          <a:p>
            <a:pPr>
              <a:defRPr/>
            </a:pPr>
            <a:fld id="{9BE44C81-0480-4C80-AFE3-8CDB60C07A79}" type="slidenum">
              <a:rPr lang="nb-NO"/>
              <a:pPr>
                <a:defRPr/>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p:txBody>
          <a:bodyPr/>
          <a:lstStyle>
            <a:lvl1pPr>
              <a:defRPr/>
            </a:lvl1pPr>
          </a:lstStyle>
          <a:p>
            <a:pPr>
              <a:defRPr/>
            </a:pPr>
            <a:endParaRPr lang="nb-NO"/>
          </a:p>
        </p:txBody>
      </p:sp>
      <p:sp>
        <p:nvSpPr>
          <p:cNvPr id="5" name="Rectangle 4"/>
          <p:cNvSpPr>
            <a:spLocks noGrp="1" noChangeArrowheads="1"/>
          </p:cNvSpPr>
          <p:nvPr>
            <p:ph type="dt" sz="half" idx="11"/>
          </p:nvPr>
        </p:nvSpPr>
        <p:spPr/>
        <p:txBody>
          <a:bodyPr/>
          <a:lstStyle>
            <a:lvl1pPr>
              <a:defRPr/>
            </a:lvl1pPr>
          </a:lstStyle>
          <a:p>
            <a:pPr>
              <a:defRPr/>
            </a:pPr>
            <a:endParaRPr lang="nb-NO"/>
          </a:p>
        </p:txBody>
      </p:sp>
      <p:sp>
        <p:nvSpPr>
          <p:cNvPr id="6" name="Rectangle 5"/>
          <p:cNvSpPr>
            <a:spLocks noGrp="1" noChangeArrowheads="1"/>
          </p:cNvSpPr>
          <p:nvPr>
            <p:ph type="ftr" sz="quarter" idx="12"/>
          </p:nvPr>
        </p:nvSpPr>
        <p:spPr/>
        <p:txBody>
          <a:bodyPr/>
          <a:lstStyle>
            <a:lvl1pPr>
              <a:defRPr/>
            </a:lvl1pPr>
          </a:lstStyle>
          <a:p>
            <a:pPr>
              <a:defRPr/>
            </a:pPr>
            <a:endParaRPr lang="nb-NO"/>
          </a:p>
        </p:txBody>
      </p:sp>
      <p:sp>
        <p:nvSpPr>
          <p:cNvPr id="7" name="Rectangle 6"/>
          <p:cNvSpPr>
            <a:spLocks noGrp="1" noChangeArrowheads="1"/>
          </p:cNvSpPr>
          <p:nvPr>
            <p:ph type="sldNum" sz="quarter" idx="13"/>
          </p:nvPr>
        </p:nvSpPr>
        <p:spPr/>
        <p:txBody>
          <a:bodyPr/>
          <a:lstStyle>
            <a:lvl1pPr>
              <a:defRPr/>
            </a:lvl1pPr>
          </a:lstStyle>
          <a:p>
            <a:pPr>
              <a:defRPr/>
            </a:pPr>
            <a:fld id="{21841950-A07F-4832-9531-B8F0C38C95E0}" type="slidenum">
              <a:rPr lang="nb-NO"/>
              <a:pPr>
                <a:defRPr/>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4"/>
          <p:cNvSpPr>
            <a:spLocks noGrp="1" noChangeArrowheads="1"/>
          </p:cNvSpPr>
          <p:nvPr>
            <p:ph type="dt" sz="half" idx="10"/>
          </p:nvPr>
        </p:nvSpPr>
        <p:spPr/>
        <p:txBody>
          <a:bodyPr/>
          <a:lstStyle>
            <a:lvl1pPr>
              <a:defRPr/>
            </a:lvl1pPr>
          </a:lstStyle>
          <a:p>
            <a:pPr>
              <a:defRPr/>
            </a:pPr>
            <a:endParaRPr lang="nb-NO"/>
          </a:p>
        </p:txBody>
      </p:sp>
      <p:sp>
        <p:nvSpPr>
          <p:cNvPr id="5" name="Rectangle 4"/>
          <p:cNvSpPr>
            <a:spLocks noGrp="1" noChangeArrowheads="1"/>
          </p:cNvSpPr>
          <p:nvPr>
            <p:ph type="dt" sz="half" idx="11"/>
          </p:nvPr>
        </p:nvSpPr>
        <p:spPr/>
        <p:txBody>
          <a:bodyPr/>
          <a:lstStyle>
            <a:lvl1pPr>
              <a:defRPr/>
            </a:lvl1pPr>
          </a:lstStyle>
          <a:p>
            <a:pPr>
              <a:defRPr/>
            </a:pPr>
            <a:endParaRPr lang="nb-NO"/>
          </a:p>
        </p:txBody>
      </p:sp>
      <p:sp>
        <p:nvSpPr>
          <p:cNvPr id="6" name="Rectangle 5"/>
          <p:cNvSpPr>
            <a:spLocks noGrp="1" noChangeArrowheads="1"/>
          </p:cNvSpPr>
          <p:nvPr>
            <p:ph type="ftr" sz="quarter" idx="12"/>
          </p:nvPr>
        </p:nvSpPr>
        <p:spPr/>
        <p:txBody>
          <a:bodyPr/>
          <a:lstStyle>
            <a:lvl1pPr>
              <a:defRPr/>
            </a:lvl1pPr>
          </a:lstStyle>
          <a:p>
            <a:pPr>
              <a:defRPr/>
            </a:pPr>
            <a:endParaRPr lang="nb-NO"/>
          </a:p>
        </p:txBody>
      </p:sp>
      <p:sp>
        <p:nvSpPr>
          <p:cNvPr id="7" name="Rectangle 6"/>
          <p:cNvSpPr>
            <a:spLocks noGrp="1" noChangeArrowheads="1"/>
          </p:cNvSpPr>
          <p:nvPr>
            <p:ph type="sldNum" sz="quarter" idx="13"/>
          </p:nvPr>
        </p:nvSpPr>
        <p:spPr/>
        <p:txBody>
          <a:bodyPr/>
          <a:lstStyle>
            <a:lvl1pPr>
              <a:defRPr/>
            </a:lvl1pPr>
          </a:lstStyle>
          <a:p>
            <a:pPr>
              <a:defRPr/>
            </a:pPr>
            <a:fld id="{793D8610-5FD5-4D01-8C0E-7AE8E54D3E39}" type="slidenum">
              <a:rPr lang="nb-NO"/>
              <a:pPr>
                <a:defRPr/>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sz="half" idx="1"/>
          </p:nvPr>
        </p:nvSpPr>
        <p:spPr>
          <a:xfrm>
            <a:off x="457200" y="1412875"/>
            <a:ext cx="4038600" cy="4713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Content Placeholder 3"/>
          <p:cNvSpPr>
            <a:spLocks noGrp="1"/>
          </p:cNvSpPr>
          <p:nvPr>
            <p:ph sz="half" idx="2"/>
          </p:nvPr>
        </p:nvSpPr>
        <p:spPr>
          <a:xfrm>
            <a:off x="4648200" y="1412875"/>
            <a:ext cx="4038600" cy="4713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Rectangle 4"/>
          <p:cNvSpPr>
            <a:spLocks noGrp="1" noChangeArrowheads="1"/>
          </p:cNvSpPr>
          <p:nvPr>
            <p:ph type="dt" sz="half" idx="10"/>
          </p:nvPr>
        </p:nvSpPr>
        <p:spPr/>
        <p:txBody>
          <a:bodyPr/>
          <a:lstStyle>
            <a:lvl1pPr>
              <a:defRPr/>
            </a:lvl1pPr>
          </a:lstStyle>
          <a:p>
            <a:pPr>
              <a:defRPr/>
            </a:pPr>
            <a:endParaRPr lang="nb-NO"/>
          </a:p>
        </p:txBody>
      </p:sp>
      <p:sp>
        <p:nvSpPr>
          <p:cNvPr id="6" name="Rectangle 4"/>
          <p:cNvSpPr>
            <a:spLocks noGrp="1" noChangeArrowheads="1"/>
          </p:cNvSpPr>
          <p:nvPr>
            <p:ph type="dt" sz="half" idx="11"/>
          </p:nvPr>
        </p:nvSpPr>
        <p:spPr/>
        <p:txBody>
          <a:bodyPr/>
          <a:lstStyle>
            <a:lvl1pPr>
              <a:defRPr/>
            </a:lvl1pPr>
          </a:lstStyle>
          <a:p>
            <a:pPr>
              <a:defRPr/>
            </a:pPr>
            <a:endParaRPr lang="nb-NO"/>
          </a:p>
        </p:txBody>
      </p:sp>
      <p:sp>
        <p:nvSpPr>
          <p:cNvPr id="7" name="Rectangle 5"/>
          <p:cNvSpPr>
            <a:spLocks noGrp="1" noChangeArrowheads="1"/>
          </p:cNvSpPr>
          <p:nvPr>
            <p:ph type="ftr" sz="quarter" idx="12"/>
          </p:nvPr>
        </p:nvSpPr>
        <p:spPr/>
        <p:txBody>
          <a:bodyPr/>
          <a:lstStyle>
            <a:lvl1pPr>
              <a:defRPr/>
            </a:lvl1pPr>
          </a:lstStyle>
          <a:p>
            <a:pPr>
              <a:defRPr/>
            </a:pPr>
            <a:endParaRPr lang="nb-NO"/>
          </a:p>
        </p:txBody>
      </p:sp>
      <p:sp>
        <p:nvSpPr>
          <p:cNvPr id="8" name="Rectangle 6"/>
          <p:cNvSpPr>
            <a:spLocks noGrp="1" noChangeArrowheads="1"/>
          </p:cNvSpPr>
          <p:nvPr>
            <p:ph type="sldNum" sz="quarter" idx="13"/>
          </p:nvPr>
        </p:nvSpPr>
        <p:spPr/>
        <p:txBody>
          <a:bodyPr/>
          <a:lstStyle>
            <a:lvl1pPr>
              <a:defRPr/>
            </a:lvl1pPr>
          </a:lstStyle>
          <a:p>
            <a:pPr>
              <a:defRPr/>
            </a:pPr>
            <a:fld id="{E1AFC154-0816-4254-859F-324934EE2E40}" type="slidenum">
              <a:rPr lang="nb-NO"/>
              <a:pPr>
                <a:defRPr/>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Rectangle 4"/>
          <p:cNvSpPr>
            <a:spLocks noGrp="1" noChangeArrowheads="1"/>
          </p:cNvSpPr>
          <p:nvPr>
            <p:ph type="dt" sz="half" idx="10"/>
          </p:nvPr>
        </p:nvSpPr>
        <p:spPr/>
        <p:txBody>
          <a:bodyPr/>
          <a:lstStyle>
            <a:lvl1pPr>
              <a:defRPr/>
            </a:lvl1pPr>
          </a:lstStyle>
          <a:p>
            <a:pPr>
              <a:defRPr/>
            </a:pPr>
            <a:endParaRPr lang="nb-NO"/>
          </a:p>
        </p:txBody>
      </p:sp>
      <p:sp>
        <p:nvSpPr>
          <p:cNvPr id="8" name="Rectangle 4"/>
          <p:cNvSpPr>
            <a:spLocks noGrp="1" noChangeArrowheads="1"/>
          </p:cNvSpPr>
          <p:nvPr>
            <p:ph type="dt" sz="half" idx="11"/>
          </p:nvPr>
        </p:nvSpPr>
        <p:spPr/>
        <p:txBody>
          <a:bodyPr/>
          <a:lstStyle>
            <a:lvl1pPr>
              <a:defRPr/>
            </a:lvl1pPr>
          </a:lstStyle>
          <a:p>
            <a:pPr>
              <a:defRPr/>
            </a:pPr>
            <a:endParaRPr lang="nb-NO"/>
          </a:p>
        </p:txBody>
      </p:sp>
      <p:sp>
        <p:nvSpPr>
          <p:cNvPr id="9" name="Rectangle 5"/>
          <p:cNvSpPr>
            <a:spLocks noGrp="1" noChangeArrowheads="1"/>
          </p:cNvSpPr>
          <p:nvPr>
            <p:ph type="ftr" sz="quarter" idx="12"/>
          </p:nvPr>
        </p:nvSpPr>
        <p:spPr/>
        <p:txBody>
          <a:bodyPr/>
          <a:lstStyle>
            <a:lvl1pPr>
              <a:defRPr/>
            </a:lvl1pPr>
          </a:lstStyle>
          <a:p>
            <a:pPr>
              <a:defRPr/>
            </a:pPr>
            <a:endParaRPr lang="nb-NO"/>
          </a:p>
        </p:txBody>
      </p:sp>
      <p:sp>
        <p:nvSpPr>
          <p:cNvPr id="10" name="Rectangle 6"/>
          <p:cNvSpPr>
            <a:spLocks noGrp="1" noChangeArrowheads="1"/>
          </p:cNvSpPr>
          <p:nvPr>
            <p:ph type="sldNum" sz="quarter" idx="13"/>
          </p:nvPr>
        </p:nvSpPr>
        <p:spPr/>
        <p:txBody>
          <a:bodyPr/>
          <a:lstStyle>
            <a:lvl1pPr>
              <a:defRPr/>
            </a:lvl1pPr>
          </a:lstStyle>
          <a:p>
            <a:pPr>
              <a:defRPr/>
            </a:pPr>
            <a:fld id="{FF24BE75-C2BC-4646-9A6A-F4091CFC948B}" type="slidenum">
              <a:rPr lang="nb-NO"/>
              <a:pPr>
                <a:defRPr/>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Rectangle 4"/>
          <p:cNvSpPr>
            <a:spLocks noGrp="1" noChangeArrowheads="1"/>
          </p:cNvSpPr>
          <p:nvPr>
            <p:ph type="dt" sz="half" idx="10"/>
          </p:nvPr>
        </p:nvSpPr>
        <p:spPr/>
        <p:txBody>
          <a:bodyPr/>
          <a:lstStyle>
            <a:lvl1pPr>
              <a:defRPr/>
            </a:lvl1pPr>
          </a:lstStyle>
          <a:p>
            <a:pPr>
              <a:defRPr/>
            </a:pPr>
            <a:endParaRPr lang="nb-NO"/>
          </a:p>
        </p:txBody>
      </p:sp>
      <p:sp>
        <p:nvSpPr>
          <p:cNvPr id="4" name="Rectangle 4"/>
          <p:cNvSpPr>
            <a:spLocks noGrp="1" noChangeArrowheads="1"/>
          </p:cNvSpPr>
          <p:nvPr>
            <p:ph type="dt" sz="half" idx="11"/>
          </p:nvPr>
        </p:nvSpPr>
        <p:spPr/>
        <p:txBody>
          <a:bodyPr/>
          <a:lstStyle>
            <a:lvl1pPr>
              <a:defRPr/>
            </a:lvl1pPr>
          </a:lstStyle>
          <a:p>
            <a:pPr>
              <a:defRPr/>
            </a:pPr>
            <a:endParaRPr lang="nb-NO"/>
          </a:p>
        </p:txBody>
      </p:sp>
      <p:sp>
        <p:nvSpPr>
          <p:cNvPr id="5" name="Rectangle 5"/>
          <p:cNvSpPr>
            <a:spLocks noGrp="1" noChangeArrowheads="1"/>
          </p:cNvSpPr>
          <p:nvPr>
            <p:ph type="ftr" sz="quarter" idx="12"/>
          </p:nvPr>
        </p:nvSpPr>
        <p:spPr/>
        <p:txBody>
          <a:bodyPr/>
          <a:lstStyle>
            <a:lvl1pPr>
              <a:defRPr/>
            </a:lvl1pPr>
          </a:lstStyle>
          <a:p>
            <a:pPr>
              <a:defRPr/>
            </a:pPr>
            <a:endParaRPr lang="nb-NO"/>
          </a:p>
        </p:txBody>
      </p:sp>
      <p:sp>
        <p:nvSpPr>
          <p:cNvPr id="6" name="Rectangle 6"/>
          <p:cNvSpPr>
            <a:spLocks noGrp="1" noChangeArrowheads="1"/>
          </p:cNvSpPr>
          <p:nvPr>
            <p:ph type="sldNum" sz="quarter" idx="13"/>
          </p:nvPr>
        </p:nvSpPr>
        <p:spPr/>
        <p:txBody>
          <a:bodyPr/>
          <a:lstStyle>
            <a:lvl1pPr>
              <a:defRPr/>
            </a:lvl1pPr>
          </a:lstStyle>
          <a:p>
            <a:pPr>
              <a:defRPr/>
            </a:pPr>
            <a:fld id="{CD54954B-C61D-46A4-8292-7E35132ADAAE}" type="slidenum">
              <a:rPr lang="nb-NO"/>
              <a:pPr>
                <a:defRPr/>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nb-NO"/>
          </a:p>
        </p:txBody>
      </p:sp>
      <p:sp>
        <p:nvSpPr>
          <p:cNvPr id="3" name="Rectangle 4"/>
          <p:cNvSpPr>
            <a:spLocks noGrp="1" noChangeArrowheads="1"/>
          </p:cNvSpPr>
          <p:nvPr>
            <p:ph type="dt" sz="half" idx="11"/>
          </p:nvPr>
        </p:nvSpPr>
        <p:spPr/>
        <p:txBody>
          <a:bodyPr/>
          <a:lstStyle>
            <a:lvl1pPr>
              <a:defRPr/>
            </a:lvl1pPr>
          </a:lstStyle>
          <a:p>
            <a:pPr>
              <a:defRPr/>
            </a:pPr>
            <a:endParaRPr lang="nb-NO"/>
          </a:p>
        </p:txBody>
      </p:sp>
      <p:sp>
        <p:nvSpPr>
          <p:cNvPr id="4" name="Rectangle 5"/>
          <p:cNvSpPr>
            <a:spLocks noGrp="1" noChangeArrowheads="1"/>
          </p:cNvSpPr>
          <p:nvPr>
            <p:ph type="ftr" sz="quarter" idx="12"/>
          </p:nvPr>
        </p:nvSpPr>
        <p:spPr/>
        <p:txBody>
          <a:bodyPr/>
          <a:lstStyle>
            <a:lvl1pPr>
              <a:defRPr/>
            </a:lvl1pPr>
          </a:lstStyle>
          <a:p>
            <a:pPr>
              <a:defRPr/>
            </a:pPr>
            <a:endParaRPr lang="nb-NO"/>
          </a:p>
        </p:txBody>
      </p:sp>
      <p:sp>
        <p:nvSpPr>
          <p:cNvPr id="5" name="Rectangle 6"/>
          <p:cNvSpPr>
            <a:spLocks noGrp="1" noChangeArrowheads="1"/>
          </p:cNvSpPr>
          <p:nvPr>
            <p:ph type="sldNum" sz="quarter" idx="13"/>
          </p:nvPr>
        </p:nvSpPr>
        <p:spPr/>
        <p:txBody>
          <a:bodyPr/>
          <a:lstStyle>
            <a:lvl1pPr>
              <a:defRPr/>
            </a:lvl1pPr>
          </a:lstStyle>
          <a:p>
            <a:pPr>
              <a:defRPr/>
            </a:pPr>
            <a:fld id="{62ACC72C-083B-41BB-A741-EEDC99B97239}" type="slidenum">
              <a:rPr lang="nb-NO"/>
              <a:pPr>
                <a:defRPr/>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p:txBody>
          <a:bodyPr/>
          <a:lstStyle>
            <a:lvl1pPr>
              <a:defRPr/>
            </a:lvl1pPr>
          </a:lstStyle>
          <a:p>
            <a:pPr>
              <a:defRPr/>
            </a:pPr>
            <a:endParaRPr lang="nb-NO"/>
          </a:p>
        </p:txBody>
      </p:sp>
      <p:sp>
        <p:nvSpPr>
          <p:cNvPr id="6" name="Rectangle 4"/>
          <p:cNvSpPr>
            <a:spLocks noGrp="1" noChangeArrowheads="1"/>
          </p:cNvSpPr>
          <p:nvPr>
            <p:ph type="dt" sz="half" idx="11"/>
          </p:nvPr>
        </p:nvSpPr>
        <p:spPr/>
        <p:txBody>
          <a:bodyPr/>
          <a:lstStyle>
            <a:lvl1pPr>
              <a:defRPr/>
            </a:lvl1pPr>
          </a:lstStyle>
          <a:p>
            <a:pPr>
              <a:defRPr/>
            </a:pPr>
            <a:endParaRPr lang="nb-NO"/>
          </a:p>
        </p:txBody>
      </p:sp>
      <p:sp>
        <p:nvSpPr>
          <p:cNvPr id="7" name="Rectangle 5"/>
          <p:cNvSpPr>
            <a:spLocks noGrp="1" noChangeArrowheads="1"/>
          </p:cNvSpPr>
          <p:nvPr>
            <p:ph type="ftr" sz="quarter" idx="12"/>
          </p:nvPr>
        </p:nvSpPr>
        <p:spPr/>
        <p:txBody>
          <a:bodyPr/>
          <a:lstStyle>
            <a:lvl1pPr>
              <a:defRPr/>
            </a:lvl1pPr>
          </a:lstStyle>
          <a:p>
            <a:pPr>
              <a:defRPr/>
            </a:pPr>
            <a:endParaRPr lang="nb-NO"/>
          </a:p>
        </p:txBody>
      </p:sp>
      <p:sp>
        <p:nvSpPr>
          <p:cNvPr id="8" name="Rectangle 6"/>
          <p:cNvSpPr>
            <a:spLocks noGrp="1" noChangeArrowheads="1"/>
          </p:cNvSpPr>
          <p:nvPr>
            <p:ph type="sldNum" sz="quarter" idx="13"/>
          </p:nvPr>
        </p:nvSpPr>
        <p:spPr/>
        <p:txBody>
          <a:bodyPr/>
          <a:lstStyle>
            <a:lvl1pPr>
              <a:defRPr/>
            </a:lvl1pPr>
          </a:lstStyle>
          <a:p>
            <a:pPr>
              <a:defRPr/>
            </a:pPr>
            <a:fld id="{6CC51ABE-3FFB-4D16-8BC2-0A279CBC4C8C}" type="slidenum">
              <a:rPr lang="nb-NO"/>
              <a:pPr>
                <a:defRPr/>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smtClean="0"/>
              <a:t>Klikk ikonet for å legge til et bilde</a:t>
            </a:r>
            <a:endParaRPr lang="nb-N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p:txBody>
          <a:bodyPr/>
          <a:lstStyle>
            <a:lvl1pPr>
              <a:defRPr/>
            </a:lvl1pPr>
          </a:lstStyle>
          <a:p>
            <a:pPr>
              <a:defRPr/>
            </a:pPr>
            <a:endParaRPr lang="nb-NO"/>
          </a:p>
        </p:txBody>
      </p:sp>
      <p:sp>
        <p:nvSpPr>
          <p:cNvPr id="6" name="Rectangle 4"/>
          <p:cNvSpPr>
            <a:spLocks noGrp="1" noChangeArrowheads="1"/>
          </p:cNvSpPr>
          <p:nvPr>
            <p:ph type="dt" sz="half" idx="11"/>
          </p:nvPr>
        </p:nvSpPr>
        <p:spPr/>
        <p:txBody>
          <a:bodyPr/>
          <a:lstStyle>
            <a:lvl1pPr>
              <a:defRPr/>
            </a:lvl1pPr>
          </a:lstStyle>
          <a:p>
            <a:pPr>
              <a:defRPr/>
            </a:pPr>
            <a:endParaRPr lang="nb-NO"/>
          </a:p>
        </p:txBody>
      </p:sp>
      <p:sp>
        <p:nvSpPr>
          <p:cNvPr id="7" name="Rectangle 5"/>
          <p:cNvSpPr>
            <a:spLocks noGrp="1" noChangeArrowheads="1"/>
          </p:cNvSpPr>
          <p:nvPr>
            <p:ph type="ftr" sz="quarter" idx="12"/>
          </p:nvPr>
        </p:nvSpPr>
        <p:spPr/>
        <p:txBody>
          <a:bodyPr/>
          <a:lstStyle>
            <a:lvl1pPr>
              <a:defRPr/>
            </a:lvl1pPr>
          </a:lstStyle>
          <a:p>
            <a:pPr>
              <a:defRPr/>
            </a:pPr>
            <a:endParaRPr lang="nb-NO"/>
          </a:p>
        </p:txBody>
      </p:sp>
      <p:sp>
        <p:nvSpPr>
          <p:cNvPr id="8" name="Rectangle 6"/>
          <p:cNvSpPr>
            <a:spLocks noGrp="1" noChangeArrowheads="1"/>
          </p:cNvSpPr>
          <p:nvPr>
            <p:ph type="sldNum" sz="quarter" idx="13"/>
          </p:nvPr>
        </p:nvSpPr>
        <p:spPr/>
        <p:txBody>
          <a:bodyPr/>
          <a:lstStyle>
            <a:lvl1pPr>
              <a:defRPr/>
            </a:lvl1pPr>
          </a:lstStyle>
          <a:p>
            <a:pPr>
              <a:defRPr/>
            </a:pPr>
            <a:fld id="{1D1CD55F-9C68-4AE8-9363-89F65A520B95}" type="slidenum">
              <a:rPr lang="nb-NO"/>
              <a:pPr>
                <a:defRPr/>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NTF_Logo_Line"/>
          <p:cNvPicPr>
            <a:picLocks noChangeAspect="1" noChangeArrowheads="1"/>
          </p:cNvPicPr>
          <p:nvPr/>
        </p:nvPicPr>
        <p:blipFill>
          <a:blip r:embed="rId13" cstate="print"/>
          <a:srcRect/>
          <a:stretch>
            <a:fillRect/>
          </a:stretch>
        </p:blipFill>
        <p:spPr bwMode="auto">
          <a:xfrm>
            <a:off x="0" y="5956300"/>
            <a:ext cx="9144000" cy="9017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60350"/>
            <a:ext cx="82296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1028" name="Rectangle 3"/>
          <p:cNvSpPr>
            <a:spLocks noGrp="1" noChangeArrowheads="1"/>
          </p:cNvSpPr>
          <p:nvPr>
            <p:ph type="body" idx="1"/>
          </p:nvPr>
        </p:nvSpPr>
        <p:spPr bwMode="auto">
          <a:xfrm>
            <a:off x="457200" y="1412875"/>
            <a:ext cx="8229600" cy="4713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endParaRPr lang="nb-NO"/>
          </a:p>
        </p:txBody>
      </p:sp>
      <p:sp>
        <p:nvSpPr>
          <p:cNvPr id="3"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000"/>
            </a:lvl1pPr>
          </a:lstStyle>
          <a:p>
            <a:pPr>
              <a:defRPr/>
            </a:pPr>
            <a:endParaRPr lang="nb-NO"/>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nb-NO"/>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ADF2371B-70DE-4B18-9E62-09274C09C891}" type="slidenum">
              <a:rPr lang="nb-NO"/>
              <a:pPr>
                <a:defRPr/>
              </a:pPr>
              <a:t>‹#›</a:t>
            </a:fld>
            <a:endParaRPr lang="nb-NO"/>
          </a:p>
        </p:txBody>
      </p:sp>
      <p:pic>
        <p:nvPicPr>
          <p:cNvPr id="1033" name="Picture 8" descr="linje2"/>
          <p:cNvPicPr>
            <a:picLocks noChangeArrowheads="1"/>
          </p:cNvPicPr>
          <p:nvPr/>
        </p:nvPicPr>
        <p:blipFill>
          <a:blip r:embed="rId14" cstate="print"/>
          <a:srcRect/>
          <a:stretch>
            <a:fillRect/>
          </a:stretch>
        </p:blipFill>
        <p:spPr bwMode="auto">
          <a:xfrm>
            <a:off x="0" y="1196975"/>
            <a:ext cx="9144000" cy="85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sz="3600" b="1">
          <a:solidFill>
            <a:schemeClr val="tx2"/>
          </a:solidFill>
          <a:latin typeface="+mj-lt"/>
          <a:ea typeface="+mj-ea"/>
          <a:cs typeface="+mj-cs"/>
        </a:defRPr>
      </a:lvl1pPr>
      <a:lvl2pPr algn="ctr" rtl="0" eaLnBrk="1" fontAlgn="base" hangingPunct="1">
        <a:spcBef>
          <a:spcPct val="0"/>
        </a:spcBef>
        <a:spcAft>
          <a:spcPct val="0"/>
        </a:spcAft>
        <a:defRPr sz="3600" b="1">
          <a:solidFill>
            <a:schemeClr val="tx2"/>
          </a:solidFill>
          <a:latin typeface="Calibri" pitchFamily="34" charset="0"/>
        </a:defRPr>
      </a:lvl2pPr>
      <a:lvl3pPr algn="ctr" rtl="0" eaLnBrk="1" fontAlgn="base" hangingPunct="1">
        <a:spcBef>
          <a:spcPct val="0"/>
        </a:spcBef>
        <a:spcAft>
          <a:spcPct val="0"/>
        </a:spcAft>
        <a:defRPr sz="3600" b="1">
          <a:solidFill>
            <a:schemeClr val="tx2"/>
          </a:solidFill>
          <a:latin typeface="Calibri" pitchFamily="34" charset="0"/>
        </a:defRPr>
      </a:lvl3pPr>
      <a:lvl4pPr algn="ctr" rtl="0" eaLnBrk="1" fontAlgn="base" hangingPunct="1">
        <a:spcBef>
          <a:spcPct val="0"/>
        </a:spcBef>
        <a:spcAft>
          <a:spcPct val="0"/>
        </a:spcAft>
        <a:defRPr sz="3600" b="1">
          <a:solidFill>
            <a:schemeClr val="tx2"/>
          </a:solidFill>
          <a:latin typeface="Calibri" pitchFamily="34" charset="0"/>
        </a:defRPr>
      </a:lvl4pPr>
      <a:lvl5pPr algn="ctr" rtl="0" eaLnBrk="1" fontAlgn="base" hangingPunct="1">
        <a:spcBef>
          <a:spcPct val="0"/>
        </a:spcBef>
        <a:spcAft>
          <a:spcPct val="0"/>
        </a:spcAft>
        <a:defRPr sz="3600" b="1">
          <a:solidFill>
            <a:schemeClr val="tx2"/>
          </a:solidFill>
          <a:latin typeface="Calibri" pitchFamily="34" charset="0"/>
        </a:defRPr>
      </a:lvl5pPr>
      <a:lvl6pPr marL="457200" algn="ctr" rtl="0" eaLnBrk="1" fontAlgn="base" hangingPunct="1">
        <a:spcBef>
          <a:spcPct val="0"/>
        </a:spcBef>
        <a:spcAft>
          <a:spcPct val="0"/>
        </a:spcAft>
        <a:defRPr sz="3600" b="1">
          <a:solidFill>
            <a:schemeClr val="tx2"/>
          </a:solidFill>
          <a:latin typeface="Calibri" pitchFamily="34" charset="0"/>
        </a:defRPr>
      </a:lvl6pPr>
      <a:lvl7pPr marL="914400" algn="ctr" rtl="0" eaLnBrk="1" fontAlgn="base" hangingPunct="1">
        <a:spcBef>
          <a:spcPct val="0"/>
        </a:spcBef>
        <a:spcAft>
          <a:spcPct val="0"/>
        </a:spcAft>
        <a:defRPr sz="3600" b="1">
          <a:solidFill>
            <a:schemeClr val="tx2"/>
          </a:solidFill>
          <a:latin typeface="Calibri" pitchFamily="34" charset="0"/>
        </a:defRPr>
      </a:lvl7pPr>
      <a:lvl8pPr marL="1371600" algn="ctr" rtl="0" eaLnBrk="1" fontAlgn="base" hangingPunct="1">
        <a:spcBef>
          <a:spcPct val="0"/>
        </a:spcBef>
        <a:spcAft>
          <a:spcPct val="0"/>
        </a:spcAft>
        <a:defRPr sz="3600" b="1">
          <a:solidFill>
            <a:schemeClr val="tx2"/>
          </a:solidFill>
          <a:latin typeface="Calibri" pitchFamily="34" charset="0"/>
        </a:defRPr>
      </a:lvl8pPr>
      <a:lvl9pPr marL="1828800" algn="ctr" rtl="0" eaLnBrk="1" fontAlgn="base" hangingPunct="1">
        <a:spcBef>
          <a:spcPct val="0"/>
        </a:spcBef>
        <a:spcAft>
          <a:spcPct val="0"/>
        </a:spcAft>
        <a:defRPr sz="3600" b="1">
          <a:solidFill>
            <a:schemeClr val="tx2"/>
          </a:solidFill>
          <a:latin typeface="Calibri" pitchFamily="34"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600">
          <a:solidFill>
            <a:schemeClr val="tx1"/>
          </a:solidFill>
          <a:latin typeface="+mn-lt"/>
        </a:defRPr>
      </a:lvl3pPr>
      <a:lvl4pPr marL="1600200" indent="-228600" algn="l" rtl="0" eaLnBrk="1" fontAlgn="base" hangingPunct="1">
        <a:spcBef>
          <a:spcPct val="20000"/>
        </a:spcBef>
        <a:spcAft>
          <a:spcPct val="0"/>
        </a:spcAft>
        <a:buChar char="–"/>
        <a:defRPr sz="14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684213" y="2492375"/>
            <a:ext cx="7772400" cy="1470025"/>
          </a:xfrm>
        </p:spPr>
        <p:txBody>
          <a:bodyPr/>
          <a:lstStyle/>
          <a:p>
            <a:pPr eaLnBrk="1" hangingPunct="1"/>
            <a:r>
              <a:rPr lang="nb-NO" sz="4000" dirty="0" smtClean="0"/>
              <a:t>Fordelingsnøkkel </a:t>
            </a:r>
          </a:p>
        </p:txBody>
      </p:sp>
      <p:sp>
        <p:nvSpPr>
          <p:cNvPr id="13314" name="Rectangle 3"/>
          <p:cNvSpPr>
            <a:spLocks noGrp="1" noChangeArrowheads="1"/>
          </p:cNvSpPr>
          <p:nvPr>
            <p:ph type="subTitle" idx="1"/>
          </p:nvPr>
        </p:nvSpPr>
        <p:spPr/>
        <p:txBody>
          <a:bodyPr/>
          <a:lstStyle/>
          <a:p>
            <a:pPr eaLnBrk="1" hangingPunct="1"/>
            <a:r>
              <a:rPr lang="nb-NO" sz="2800" b="1" dirty="0" smtClean="0"/>
              <a:t>2013 - 2016</a:t>
            </a:r>
          </a:p>
        </p:txBody>
      </p:sp>
      <p:pic>
        <p:nvPicPr>
          <p:cNvPr id="13316" name="Picture 5" descr="NTF_Logo_Line"/>
          <p:cNvPicPr>
            <a:picLocks noChangeAspect="1" noChangeArrowheads="1"/>
          </p:cNvPicPr>
          <p:nvPr/>
        </p:nvPicPr>
        <p:blipFill>
          <a:blip r:embed="rId2" cstate="print"/>
          <a:srcRect/>
          <a:stretch>
            <a:fillRect/>
          </a:stretch>
        </p:blipFill>
        <p:spPr bwMode="auto">
          <a:xfrm>
            <a:off x="0" y="5956300"/>
            <a:ext cx="9144000" cy="901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79512" y="260350"/>
            <a:ext cx="8856984" cy="868363"/>
          </a:xfrm>
        </p:spPr>
        <p:txBody>
          <a:bodyPr/>
          <a:lstStyle/>
          <a:p>
            <a:r>
              <a:rPr lang="nb-NO" dirty="0" smtClean="0">
                <a:solidFill>
                  <a:schemeClr val="bg1">
                    <a:lumMod val="50000"/>
                  </a:schemeClr>
                </a:solidFill>
              </a:rPr>
              <a:t/>
            </a:r>
            <a:br>
              <a:rPr lang="nb-NO" dirty="0" smtClean="0">
                <a:solidFill>
                  <a:schemeClr val="bg1">
                    <a:lumMod val="50000"/>
                  </a:schemeClr>
                </a:solidFill>
              </a:rPr>
            </a:br>
            <a:r>
              <a:rPr lang="nb-NO" sz="3200" dirty="0">
                <a:solidFill>
                  <a:schemeClr val="tx1"/>
                </a:solidFill>
              </a:rPr>
              <a:t>Fordeling i Adeccoligaen, Sportslig og Kommersiell</a:t>
            </a:r>
            <a:endParaRPr lang="nb-NO" sz="3200" dirty="0">
              <a:solidFill>
                <a:schemeClr val="bg1">
                  <a:lumMod val="50000"/>
                </a:schemeClr>
              </a:solidFill>
            </a:endParaRPr>
          </a:p>
        </p:txBody>
      </p:sp>
      <p:sp>
        <p:nvSpPr>
          <p:cNvPr id="3" name="Plassholder for innhold 2"/>
          <p:cNvSpPr>
            <a:spLocks noGrp="1"/>
          </p:cNvSpPr>
          <p:nvPr>
            <p:ph idx="1"/>
          </p:nvPr>
        </p:nvSpPr>
        <p:spPr/>
        <p:txBody>
          <a:bodyPr/>
          <a:lstStyle/>
          <a:p>
            <a:pPr lvl="1"/>
            <a:r>
              <a:rPr lang="nb-NO" dirty="0" smtClean="0"/>
              <a:t>Ved både inneværende års plassering og historisk tabell benyttes følgende prosentvise fordeling: </a:t>
            </a:r>
          </a:p>
          <a:p>
            <a:pPr lvl="1"/>
            <a:endParaRPr lang="nb-NO"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2060848"/>
            <a:ext cx="1944216" cy="3727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7200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bg1">
                    <a:lumMod val="50000"/>
                  </a:schemeClr>
                </a:solidFill>
              </a:rPr>
              <a:t/>
            </a:r>
            <a:br>
              <a:rPr lang="nb-NO" dirty="0" smtClean="0">
                <a:solidFill>
                  <a:schemeClr val="bg1">
                    <a:lumMod val="50000"/>
                  </a:schemeClr>
                </a:solidFill>
              </a:rPr>
            </a:br>
            <a:r>
              <a:rPr lang="nb-NO" dirty="0">
                <a:solidFill>
                  <a:schemeClr val="tx1"/>
                </a:solidFill>
              </a:rPr>
              <a:t>Fordeling i </a:t>
            </a:r>
            <a:r>
              <a:rPr lang="nb-NO" dirty="0" smtClean="0">
                <a:solidFill>
                  <a:schemeClr val="tx1"/>
                </a:solidFill>
              </a:rPr>
              <a:t>Adeccoligaen, Utvikling</a:t>
            </a:r>
            <a:endParaRPr lang="nb-NO" dirty="0">
              <a:solidFill>
                <a:schemeClr val="bg1">
                  <a:lumMod val="50000"/>
                </a:schemeClr>
              </a:solidFill>
            </a:endParaRPr>
          </a:p>
        </p:txBody>
      </p:sp>
      <p:sp>
        <p:nvSpPr>
          <p:cNvPr id="3" name="Plassholder for innhold 2"/>
          <p:cNvSpPr>
            <a:spLocks noGrp="1"/>
          </p:cNvSpPr>
          <p:nvPr>
            <p:ph idx="1"/>
          </p:nvPr>
        </p:nvSpPr>
        <p:spPr/>
        <p:txBody>
          <a:bodyPr/>
          <a:lstStyle/>
          <a:p>
            <a:r>
              <a:rPr lang="nb-NO" dirty="0" smtClean="0"/>
              <a:t>Utvikling (12 %)</a:t>
            </a:r>
          </a:p>
          <a:p>
            <a:r>
              <a:rPr lang="nb-NO" dirty="0" smtClean="0"/>
              <a:t>Premiering gutte- og junior- NM </a:t>
            </a:r>
          </a:p>
          <a:p>
            <a:pPr lvl="1"/>
            <a:r>
              <a:rPr lang="nb-NO" dirty="0" smtClean="0"/>
              <a:t>Adeccoligaen ønsker å avsette en andel til premiering av gutte- og junior- NM. Andelen vektes slik at Adeccoligaens andel tilsvarer andelen i fordelingen mellom Tippeligaen og Adeccoligaen, altså 19 % av totalen</a:t>
            </a:r>
          </a:p>
          <a:p>
            <a:r>
              <a:rPr lang="nb-NO" dirty="0" smtClean="0"/>
              <a:t>Resterende brukes på stillinger</a:t>
            </a:r>
          </a:p>
          <a:p>
            <a:pPr lvl="1"/>
            <a:r>
              <a:rPr lang="nb-NO" dirty="0" smtClean="0"/>
              <a:t>Stillingene må være minimum 20 % for å telle inn</a:t>
            </a:r>
          </a:p>
          <a:p>
            <a:pPr lvl="1"/>
            <a:r>
              <a:rPr lang="nb-NO" dirty="0" smtClean="0"/>
              <a:t>Fordeling skjer prosentvis etter årsverk i klubbene</a:t>
            </a:r>
          </a:p>
          <a:p>
            <a:pPr lvl="1"/>
            <a:r>
              <a:rPr lang="nb-NO" dirty="0" smtClean="0"/>
              <a:t>Fordeling skjer etter innrapportering til NTF </a:t>
            </a:r>
          </a:p>
          <a:p>
            <a:pPr lvl="1"/>
            <a:r>
              <a:rPr lang="nb-NO" dirty="0" smtClean="0"/>
              <a:t>En </a:t>
            </a:r>
            <a:r>
              <a:rPr lang="nb-NO" dirty="0"/>
              <a:t>100 % </a:t>
            </a:r>
            <a:r>
              <a:rPr lang="nb-NO" dirty="0" smtClean="0"/>
              <a:t>stilling får en </a:t>
            </a:r>
            <a:r>
              <a:rPr lang="nb-NO" u="sng" dirty="0" smtClean="0"/>
              <a:t>øvre grense </a:t>
            </a:r>
            <a:r>
              <a:rPr lang="nb-NO" dirty="0" smtClean="0"/>
              <a:t>på utbetaling på </a:t>
            </a:r>
            <a:r>
              <a:rPr lang="nb-NO" dirty="0"/>
              <a:t>kr. 300.000</a:t>
            </a:r>
            <a:r>
              <a:rPr lang="nb-NO" dirty="0" smtClean="0"/>
              <a:t>,-</a:t>
            </a:r>
            <a:endParaRPr lang="nb-NO" dirty="0"/>
          </a:p>
          <a:p>
            <a:pPr lvl="1"/>
            <a:endParaRPr lang="nb-NO" dirty="0"/>
          </a:p>
        </p:txBody>
      </p:sp>
    </p:spTree>
    <p:extLst>
      <p:ext uri="{BB962C8B-B14F-4D97-AF65-F5344CB8AC3E}">
        <p14:creationId xmlns:p14="http://schemas.microsoft.com/office/powerpoint/2010/main" val="1631095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bg1">
                    <a:lumMod val="50000"/>
                  </a:schemeClr>
                </a:solidFill>
              </a:rPr>
              <a:t/>
            </a:r>
            <a:br>
              <a:rPr lang="nb-NO" dirty="0" smtClean="0">
                <a:solidFill>
                  <a:schemeClr val="bg1">
                    <a:lumMod val="50000"/>
                  </a:schemeClr>
                </a:solidFill>
              </a:rPr>
            </a:br>
            <a:r>
              <a:rPr lang="nb-NO" dirty="0" smtClean="0"/>
              <a:t>Fordeling</a:t>
            </a:r>
            <a:endParaRPr lang="nb-NO" dirty="0"/>
          </a:p>
        </p:txBody>
      </p:sp>
      <p:sp>
        <p:nvSpPr>
          <p:cNvPr id="3" name="Plassholder for innhold 2"/>
          <p:cNvSpPr>
            <a:spLocks noGrp="1"/>
          </p:cNvSpPr>
          <p:nvPr>
            <p:ph idx="1"/>
          </p:nvPr>
        </p:nvSpPr>
        <p:spPr/>
        <p:txBody>
          <a:bodyPr/>
          <a:lstStyle/>
          <a:p>
            <a:r>
              <a:rPr lang="nb-NO" dirty="0" smtClean="0"/>
              <a:t>Utvalget bestemte seg for å navngi de ulike dimensjonene som: </a:t>
            </a:r>
          </a:p>
          <a:p>
            <a:pPr lvl="1"/>
            <a:r>
              <a:rPr lang="nb-NO" dirty="0"/>
              <a:t>68 %: Sportslig (tidligere kalt 68 %) </a:t>
            </a:r>
          </a:p>
          <a:p>
            <a:pPr lvl="1"/>
            <a:r>
              <a:rPr lang="nb-NO" dirty="0" smtClean="0"/>
              <a:t>10 </a:t>
            </a:r>
            <a:r>
              <a:rPr lang="nb-NO" dirty="0"/>
              <a:t>%: Kommersiell (tidligere kalt digital pott)</a:t>
            </a:r>
          </a:p>
          <a:p>
            <a:pPr lvl="1"/>
            <a:r>
              <a:rPr lang="nb-NO" dirty="0"/>
              <a:t>12 %: Utvikling (tidligere kalt utviklingsmidler)</a:t>
            </a:r>
          </a:p>
          <a:p>
            <a:pPr lvl="1"/>
            <a:endParaRPr lang="nb-NO" dirty="0"/>
          </a:p>
          <a:p>
            <a:pPr marL="457200" lvl="1" indent="0">
              <a:buNone/>
            </a:pPr>
            <a:endParaRPr lang="nb-NO" dirty="0"/>
          </a:p>
          <a:p>
            <a:pPr marL="457200" lvl="1" indent="0">
              <a:buNone/>
            </a:pPr>
            <a:endParaRPr lang="nb-NO" dirty="0"/>
          </a:p>
          <a:p>
            <a:endParaRPr lang="nb-NO" dirty="0" smtClean="0"/>
          </a:p>
          <a:p>
            <a:endParaRPr lang="nb-NO" dirty="0" smtClean="0"/>
          </a:p>
        </p:txBody>
      </p:sp>
    </p:spTree>
    <p:extLst>
      <p:ext uri="{BB962C8B-B14F-4D97-AF65-F5344CB8AC3E}">
        <p14:creationId xmlns:p14="http://schemas.microsoft.com/office/powerpoint/2010/main" val="219774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chemeClr val="bg1">
                    <a:lumMod val="50000"/>
                  </a:schemeClr>
                </a:solidFill>
              </a:rPr>
              <a:t/>
            </a:r>
            <a:br>
              <a:rPr lang="nb-NO" dirty="0">
                <a:solidFill>
                  <a:schemeClr val="bg1">
                    <a:lumMod val="50000"/>
                  </a:schemeClr>
                </a:solidFill>
              </a:rPr>
            </a:br>
            <a:r>
              <a:rPr lang="nb-NO" dirty="0" smtClean="0">
                <a:solidFill>
                  <a:schemeClr val="tx1"/>
                </a:solidFill>
              </a:rPr>
              <a:t>Fordeling mellom Tippeliga og Adeccoliga</a:t>
            </a:r>
            <a:endParaRPr lang="nb-NO" dirty="0">
              <a:solidFill>
                <a:schemeClr val="tx1"/>
              </a:solidFill>
            </a:endParaRPr>
          </a:p>
        </p:txBody>
      </p:sp>
      <p:sp>
        <p:nvSpPr>
          <p:cNvPr id="3" name="Plassholder for innhold 2"/>
          <p:cNvSpPr>
            <a:spLocks noGrp="1"/>
          </p:cNvSpPr>
          <p:nvPr>
            <p:ph idx="1"/>
          </p:nvPr>
        </p:nvSpPr>
        <p:spPr/>
        <p:txBody>
          <a:bodyPr/>
          <a:lstStyle/>
          <a:p>
            <a:r>
              <a:rPr lang="nb-NO" dirty="0" smtClean="0"/>
              <a:t>Utvalget kom til enighet om at fordelingen </a:t>
            </a:r>
            <a:r>
              <a:rPr lang="nb-NO" dirty="0"/>
              <a:t>mellom Tippeligaen og Adeccoligaen blir </a:t>
            </a:r>
            <a:r>
              <a:rPr lang="nb-NO" dirty="0" smtClean="0"/>
              <a:t>som før på </a:t>
            </a:r>
            <a:r>
              <a:rPr lang="nb-NO" dirty="0"/>
              <a:t>81 : 19</a:t>
            </a:r>
          </a:p>
          <a:p>
            <a:endParaRPr lang="nb-NO" dirty="0"/>
          </a:p>
          <a:p>
            <a:endParaRPr lang="nb-NO" dirty="0"/>
          </a:p>
        </p:txBody>
      </p:sp>
    </p:spTree>
    <p:extLst>
      <p:ext uri="{BB962C8B-B14F-4D97-AF65-F5344CB8AC3E}">
        <p14:creationId xmlns:p14="http://schemas.microsoft.com/office/powerpoint/2010/main" val="2660383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bg1">
                    <a:lumMod val="50000"/>
                  </a:schemeClr>
                </a:solidFill>
              </a:rPr>
              <a:t/>
            </a:r>
            <a:br>
              <a:rPr lang="nb-NO" dirty="0" smtClean="0">
                <a:solidFill>
                  <a:schemeClr val="bg1">
                    <a:lumMod val="50000"/>
                  </a:schemeClr>
                </a:solidFill>
              </a:rPr>
            </a:br>
            <a:r>
              <a:rPr lang="nb-NO" dirty="0" smtClean="0">
                <a:solidFill>
                  <a:schemeClr val="tx1"/>
                </a:solidFill>
              </a:rPr>
              <a:t>Fordeling i Tippeligaen, Sportslig</a:t>
            </a:r>
            <a:endParaRPr lang="nb-NO" dirty="0">
              <a:solidFill>
                <a:schemeClr val="tx1"/>
              </a:solidFill>
            </a:endParaRPr>
          </a:p>
        </p:txBody>
      </p:sp>
      <p:sp>
        <p:nvSpPr>
          <p:cNvPr id="3" name="Plassholder for innhold 2"/>
          <p:cNvSpPr>
            <a:spLocks noGrp="1"/>
          </p:cNvSpPr>
          <p:nvPr>
            <p:ph idx="1"/>
          </p:nvPr>
        </p:nvSpPr>
        <p:spPr/>
        <p:txBody>
          <a:bodyPr/>
          <a:lstStyle/>
          <a:p>
            <a:r>
              <a:rPr lang="nb-NO" dirty="0" smtClean="0"/>
              <a:t>Sportslig (68 %)</a:t>
            </a:r>
          </a:p>
          <a:p>
            <a:pPr lvl="1"/>
            <a:r>
              <a:rPr lang="nb-NO" dirty="0" smtClean="0"/>
              <a:t>50 % flatt</a:t>
            </a:r>
          </a:p>
          <a:p>
            <a:pPr lvl="1"/>
            <a:r>
              <a:rPr lang="nb-NO" dirty="0" smtClean="0"/>
              <a:t>50 % plassering, </a:t>
            </a:r>
          </a:p>
          <a:p>
            <a:pPr marL="457200" lvl="1" indent="0">
              <a:buNone/>
            </a:pPr>
            <a:r>
              <a:rPr lang="nb-NO" dirty="0"/>
              <a:t> </a:t>
            </a:r>
            <a:r>
              <a:rPr lang="nb-NO" dirty="0" smtClean="0"/>
              <a:t>    fordeles etter følgende nøkkel: </a:t>
            </a:r>
          </a:p>
          <a:p>
            <a:pPr lvl="1"/>
            <a:endParaRPr lang="nb-NO"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700808"/>
            <a:ext cx="2520280" cy="3882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3606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bg1">
                    <a:lumMod val="50000"/>
                  </a:schemeClr>
                </a:solidFill>
              </a:rPr>
              <a:t/>
            </a:r>
            <a:br>
              <a:rPr lang="nb-NO" dirty="0" smtClean="0">
                <a:solidFill>
                  <a:schemeClr val="bg1">
                    <a:lumMod val="50000"/>
                  </a:schemeClr>
                </a:solidFill>
              </a:rPr>
            </a:br>
            <a:r>
              <a:rPr lang="nb-NO" dirty="0" smtClean="0">
                <a:solidFill>
                  <a:schemeClr val="tx1"/>
                </a:solidFill>
              </a:rPr>
              <a:t>Fordeling i Tippeligaen, Kommersiell</a:t>
            </a:r>
            <a:endParaRPr lang="nb-NO" dirty="0">
              <a:solidFill>
                <a:schemeClr val="tx1"/>
              </a:solidFill>
            </a:endParaRPr>
          </a:p>
        </p:txBody>
      </p:sp>
      <p:sp>
        <p:nvSpPr>
          <p:cNvPr id="3" name="Plassholder for innhold 2"/>
          <p:cNvSpPr>
            <a:spLocks noGrp="1"/>
          </p:cNvSpPr>
          <p:nvPr>
            <p:ph idx="1"/>
          </p:nvPr>
        </p:nvSpPr>
        <p:spPr/>
        <p:txBody>
          <a:bodyPr/>
          <a:lstStyle/>
          <a:p>
            <a:pPr marL="0" indent="0">
              <a:buNone/>
            </a:pPr>
            <a:r>
              <a:rPr lang="nb-NO" dirty="0" smtClean="0"/>
              <a:t>Kommersiell (10 %) </a:t>
            </a:r>
          </a:p>
          <a:p>
            <a:pPr lvl="1"/>
            <a:r>
              <a:rPr lang="nb-NO" dirty="0" smtClean="0"/>
              <a:t>Overordnet 72 % til kommersiell - 28 % til felles klubbprosjekter organisert av NTF</a:t>
            </a:r>
          </a:p>
          <a:p>
            <a:pPr lvl="1"/>
            <a:r>
              <a:rPr lang="nb-NO" dirty="0" smtClean="0"/>
              <a:t>Kommersiell - %-fordeling: 50%, plasseringskvotient: 50%</a:t>
            </a:r>
          </a:p>
          <a:p>
            <a:pPr lvl="2"/>
            <a:r>
              <a:rPr lang="nb-NO" dirty="0" smtClean="0"/>
              <a:t>Tilskuertall </a:t>
            </a:r>
          </a:p>
          <a:p>
            <a:pPr lvl="2"/>
            <a:r>
              <a:rPr lang="nb-NO" dirty="0" smtClean="0"/>
              <a:t>Antall ganger klubben er flyttet ut av hovedrunden, hjemme og borte</a:t>
            </a:r>
          </a:p>
          <a:p>
            <a:pPr lvl="2"/>
            <a:r>
              <a:rPr lang="nb-NO" dirty="0" smtClean="0"/>
              <a:t>Totalomtale klubb, web og papir</a:t>
            </a:r>
          </a:p>
          <a:p>
            <a:pPr marL="914400" lvl="2" indent="0">
              <a:buNone/>
            </a:pPr>
            <a:endParaRPr lang="nb-NO" dirty="0"/>
          </a:p>
          <a:p>
            <a:pPr lvl="2"/>
            <a:r>
              <a:rPr lang="nb-NO" dirty="0" smtClean="0"/>
              <a:t>Alle faktorene vektes over de </a:t>
            </a:r>
            <a:r>
              <a:rPr lang="nb-NO" dirty="0"/>
              <a:t>siste tre </a:t>
            </a:r>
            <a:r>
              <a:rPr lang="nb-NO" dirty="0" smtClean="0"/>
              <a:t>årene</a:t>
            </a:r>
          </a:p>
          <a:p>
            <a:pPr lvl="2"/>
            <a:r>
              <a:rPr lang="nb-NO" dirty="0" smtClean="0"/>
              <a:t>En plasseringsfaktor inn for hver av faktorene. Den klubben som har fått mest omtale over tre år får faktor 16, nest mest faktor 15, osv.. Samme prinsipp gjelder for alle ovennevnte tre faktorer. </a:t>
            </a:r>
          </a:p>
          <a:p>
            <a:pPr lvl="2"/>
            <a:r>
              <a:rPr lang="nb-NO" dirty="0" smtClean="0"/>
              <a:t>Nyopprykkede lag får dårligste faktor for det/de årene som de ikke har spilt i TL. Dersom man ha spilt en eller to av de siste tre årene i Tippeligaen vil de dra med seg sitt reelle %-tall samt sin reelle plasseringsfaktor fra dette/de årene.</a:t>
            </a:r>
          </a:p>
          <a:p>
            <a:pPr lvl="2"/>
            <a:endParaRPr lang="nb-NO" dirty="0" smtClean="0"/>
          </a:p>
          <a:p>
            <a:pPr lvl="2"/>
            <a:endParaRPr lang="nb-NO" dirty="0"/>
          </a:p>
          <a:p>
            <a:pPr lvl="2"/>
            <a:endParaRPr lang="nb-NO" dirty="0" smtClean="0"/>
          </a:p>
          <a:p>
            <a:pPr lvl="1"/>
            <a:endParaRPr lang="nb-NO" dirty="0"/>
          </a:p>
        </p:txBody>
      </p:sp>
    </p:spTree>
    <p:extLst>
      <p:ext uri="{BB962C8B-B14F-4D97-AF65-F5344CB8AC3E}">
        <p14:creationId xmlns:p14="http://schemas.microsoft.com/office/powerpoint/2010/main" val="676414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tx1"/>
                </a:solidFill>
              </a:rPr>
              <a:t>Fordeling </a:t>
            </a:r>
            <a:r>
              <a:rPr lang="nb-NO" dirty="0">
                <a:solidFill>
                  <a:schemeClr val="tx1"/>
                </a:solidFill>
              </a:rPr>
              <a:t>i </a:t>
            </a:r>
            <a:r>
              <a:rPr lang="nb-NO" dirty="0" smtClean="0">
                <a:solidFill>
                  <a:schemeClr val="tx1"/>
                </a:solidFill>
              </a:rPr>
              <a:t>Tippeligaen, </a:t>
            </a:r>
            <a:r>
              <a:rPr lang="nb-NO" dirty="0" smtClean="0"/>
              <a:t>Kommersiell</a:t>
            </a:r>
            <a:endParaRPr lang="nb-NO" dirty="0"/>
          </a:p>
        </p:txBody>
      </p:sp>
      <p:sp>
        <p:nvSpPr>
          <p:cNvPr id="3" name="Plassholder for innhold 2"/>
          <p:cNvSpPr>
            <a:spLocks noGrp="1"/>
          </p:cNvSpPr>
          <p:nvPr>
            <p:ph idx="1"/>
          </p:nvPr>
        </p:nvSpPr>
        <p:spPr/>
        <p:txBody>
          <a:bodyPr/>
          <a:lstStyle/>
          <a:p>
            <a:pPr marL="0" indent="0">
              <a:buNone/>
            </a:pPr>
            <a:r>
              <a:rPr lang="nb-NO" dirty="0" smtClean="0"/>
              <a:t>Kommersiell (10 %)</a:t>
            </a:r>
          </a:p>
          <a:p>
            <a:r>
              <a:rPr lang="nb-NO" dirty="0" smtClean="0"/>
              <a:t>28 </a:t>
            </a:r>
            <a:r>
              <a:rPr lang="nb-NO" dirty="0"/>
              <a:t>% til felles klubbprosjekter organisert av </a:t>
            </a:r>
            <a:r>
              <a:rPr lang="nb-NO" dirty="0" smtClean="0"/>
              <a:t>NTF med to prioriterte områder</a:t>
            </a:r>
            <a:endParaRPr lang="nb-NO" dirty="0"/>
          </a:p>
          <a:p>
            <a:pPr lvl="1"/>
            <a:r>
              <a:rPr lang="nb-NO" dirty="0" smtClean="0"/>
              <a:t>Midler </a:t>
            </a:r>
            <a:r>
              <a:rPr lang="nb-NO" dirty="0"/>
              <a:t>brukes til å muliggjøre prosjekter </a:t>
            </a:r>
            <a:r>
              <a:rPr lang="nb-NO" dirty="0" smtClean="0"/>
              <a:t>innen:</a:t>
            </a:r>
          </a:p>
          <a:p>
            <a:pPr lvl="2"/>
            <a:r>
              <a:rPr lang="nb-NO" dirty="0" smtClean="0"/>
              <a:t>kampdag og arenautvikling</a:t>
            </a:r>
          </a:p>
          <a:p>
            <a:pPr lvl="2"/>
            <a:r>
              <a:rPr lang="nb-NO" dirty="0" smtClean="0"/>
              <a:t>utvikling av felles samfunnsansvar prosjekter. </a:t>
            </a:r>
          </a:p>
          <a:p>
            <a:pPr marL="914400" lvl="2" indent="0">
              <a:buNone/>
            </a:pPr>
            <a:r>
              <a:rPr lang="nb-NO" dirty="0" smtClean="0"/>
              <a:t>Forslag </a:t>
            </a:r>
            <a:r>
              <a:rPr lang="nb-NO" dirty="0"/>
              <a:t>til prosjekter </a:t>
            </a:r>
            <a:r>
              <a:rPr lang="nb-NO" dirty="0" smtClean="0"/>
              <a:t>utarbeides av NTF i samarbeid med klubbene og fremlegges for styret </a:t>
            </a:r>
            <a:r>
              <a:rPr lang="nb-NO" dirty="0"/>
              <a:t>og </a:t>
            </a:r>
            <a:r>
              <a:rPr lang="nb-NO" dirty="0" smtClean="0"/>
              <a:t>Medlemsmøtet </a:t>
            </a:r>
            <a:r>
              <a:rPr lang="nb-NO" dirty="0"/>
              <a:t>for </a:t>
            </a:r>
            <a:r>
              <a:rPr lang="nb-NO" dirty="0" smtClean="0"/>
              <a:t>beslutning.</a:t>
            </a:r>
          </a:p>
          <a:p>
            <a:pPr marL="914400" lvl="2" indent="0">
              <a:buNone/>
            </a:pPr>
            <a:endParaRPr lang="nb-NO" dirty="0" smtClean="0"/>
          </a:p>
        </p:txBody>
      </p:sp>
    </p:spTree>
    <p:extLst>
      <p:ext uri="{BB962C8B-B14F-4D97-AF65-F5344CB8AC3E}">
        <p14:creationId xmlns:p14="http://schemas.microsoft.com/office/powerpoint/2010/main" val="618508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chemeClr val="bg1">
                    <a:lumMod val="50000"/>
                  </a:schemeClr>
                </a:solidFill>
              </a:rPr>
              <a:t/>
            </a:r>
            <a:br>
              <a:rPr lang="nb-NO" dirty="0" smtClean="0">
                <a:solidFill>
                  <a:schemeClr val="bg1">
                    <a:lumMod val="50000"/>
                  </a:schemeClr>
                </a:solidFill>
              </a:rPr>
            </a:br>
            <a:r>
              <a:rPr lang="nb-NO" dirty="0" smtClean="0">
                <a:solidFill>
                  <a:schemeClr val="tx1"/>
                </a:solidFill>
              </a:rPr>
              <a:t>Fordeling i Tippeligaen, Utvikling </a:t>
            </a:r>
            <a:endParaRPr lang="nb-NO" dirty="0">
              <a:solidFill>
                <a:schemeClr val="tx1"/>
              </a:solidFill>
            </a:endParaRPr>
          </a:p>
        </p:txBody>
      </p:sp>
      <p:sp>
        <p:nvSpPr>
          <p:cNvPr id="3" name="Plassholder for innhold 2"/>
          <p:cNvSpPr>
            <a:spLocks noGrp="1"/>
          </p:cNvSpPr>
          <p:nvPr>
            <p:ph idx="1"/>
          </p:nvPr>
        </p:nvSpPr>
        <p:spPr/>
        <p:txBody>
          <a:bodyPr/>
          <a:lstStyle/>
          <a:p>
            <a:pPr marL="0" indent="0">
              <a:buNone/>
            </a:pPr>
            <a:r>
              <a:rPr lang="nb-NO" dirty="0" smtClean="0"/>
              <a:t>Utvikling (12 %)</a:t>
            </a:r>
          </a:p>
          <a:p>
            <a:r>
              <a:rPr lang="nb-NO" dirty="0" smtClean="0"/>
              <a:t>Dommerkostnader trekkes ut før fordeling, stipulert til 19.43 mill. i 2013. Gjelder totale dommerkostnader i TL og AL.</a:t>
            </a:r>
          </a:p>
          <a:p>
            <a:r>
              <a:rPr lang="nb-NO" dirty="0" smtClean="0"/>
              <a:t>Fordeling av 80 % på stillinger og 20 % på prosjekter</a:t>
            </a:r>
          </a:p>
        </p:txBody>
      </p:sp>
    </p:spTree>
    <p:extLst>
      <p:ext uri="{BB962C8B-B14F-4D97-AF65-F5344CB8AC3E}">
        <p14:creationId xmlns:p14="http://schemas.microsoft.com/office/powerpoint/2010/main" val="3708114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solidFill>
                  <a:schemeClr val="bg1">
                    <a:lumMod val="50000"/>
                  </a:schemeClr>
                </a:solidFill>
              </a:rPr>
              <a:t/>
            </a:r>
            <a:br>
              <a:rPr lang="nb-NO" dirty="0">
                <a:solidFill>
                  <a:schemeClr val="bg1">
                    <a:lumMod val="50000"/>
                  </a:schemeClr>
                </a:solidFill>
              </a:rPr>
            </a:br>
            <a:r>
              <a:rPr lang="nb-NO" dirty="0">
                <a:solidFill>
                  <a:schemeClr val="tx1"/>
                </a:solidFill>
              </a:rPr>
              <a:t>Fordeling i </a:t>
            </a:r>
            <a:r>
              <a:rPr lang="nb-NO" dirty="0" smtClean="0">
                <a:solidFill>
                  <a:schemeClr val="tx1"/>
                </a:solidFill>
              </a:rPr>
              <a:t>Tippeligaen, Utvikling </a:t>
            </a:r>
            <a:endParaRPr lang="nb-NO" dirty="0"/>
          </a:p>
        </p:txBody>
      </p:sp>
      <p:sp>
        <p:nvSpPr>
          <p:cNvPr id="3" name="Plassholder for innhold 2"/>
          <p:cNvSpPr>
            <a:spLocks noGrp="1"/>
          </p:cNvSpPr>
          <p:nvPr>
            <p:ph idx="1"/>
          </p:nvPr>
        </p:nvSpPr>
        <p:spPr>
          <a:xfrm>
            <a:off x="457200" y="1268760"/>
            <a:ext cx="8229600" cy="4857403"/>
          </a:xfrm>
        </p:spPr>
        <p:txBody>
          <a:bodyPr/>
          <a:lstStyle/>
          <a:p>
            <a:pPr marL="57150" indent="0">
              <a:buNone/>
            </a:pPr>
            <a:r>
              <a:rPr lang="nb-NO" dirty="0" smtClean="0"/>
              <a:t>Utvikling (12 %)</a:t>
            </a:r>
            <a:endParaRPr lang="nb-NO" dirty="0"/>
          </a:p>
          <a:p>
            <a:pPr marL="457200" lvl="1" indent="0">
              <a:buNone/>
            </a:pPr>
            <a:r>
              <a:rPr lang="nb-NO" dirty="0" smtClean="0"/>
              <a:t>80 </a:t>
            </a:r>
            <a:r>
              <a:rPr lang="nb-NO" dirty="0"/>
              <a:t>% stillinger:</a:t>
            </a:r>
          </a:p>
          <a:p>
            <a:pPr lvl="1"/>
            <a:r>
              <a:rPr lang="nb-NO" sz="1800" dirty="0" smtClean="0"/>
              <a:t>Dagens stillinger består</a:t>
            </a:r>
          </a:p>
          <a:p>
            <a:pPr lvl="1"/>
            <a:r>
              <a:rPr lang="nb-NO" sz="1800" dirty="0" smtClean="0"/>
              <a:t>Ny stilling: fysioterapeut/medisinsk person spesifikt for spillerutvikling</a:t>
            </a:r>
            <a:endParaRPr lang="nb-NO" sz="1800" dirty="0"/>
          </a:p>
          <a:p>
            <a:pPr lvl="1"/>
            <a:r>
              <a:rPr lang="nb-NO" sz="1800" dirty="0"/>
              <a:t>Aksept for 20 % </a:t>
            </a:r>
            <a:r>
              <a:rPr lang="nb-NO" sz="1800" dirty="0" smtClean="0"/>
              <a:t>stillinger, innstilling skal gå på årsverk</a:t>
            </a:r>
            <a:endParaRPr lang="nb-NO" sz="1800" dirty="0"/>
          </a:p>
          <a:p>
            <a:pPr lvl="1"/>
            <a:r>
              <a:rPr lang="nb-NO" sz="1800" dirty="0"/>
              <a:t>Mindre rigiditet </a:t>
            </a:r>
            <a:r>
              <a:rPr lang="nb-NO" sz="1800" dirty="0" smtClean="0"/>
              <a:t>i forhold til </a:t>
            </a:r>
            <a:r>
              <a:rPr lang="nb-NO" sz="1800" dirty="0"/>
              <a:t>stillingsbenevnelsene </a:t>
            </a:r>
            <a:r>
              <a:rPr lang="nb-NO" sz="1800" dirty="0" smtClean="0"/>
              <a:t>, men forsterket kontroll funksjon utført av NTF</a:t>
            </a:r>
            <a:endParaRPr lang="nb-NO" sz="1800" dirty="0"/>
          </a:p>
          <a:p>
            <a:pPr marL="457200" lvl="1" indent="0">
              <a:buNone/>
            </a:pPr>
            <a:r>
              <a:rPr lang="nb-NO" dirty="0"/>
              <a:t>20 % prosjekt</a:t>
            </a:r>
          </a:p>
          <a:p>
            <a:pPr lvl="1"/>
            <a:r>
              <a:rPr lang="nb-NO" sz="1800" dirty="0"/>
              <a:t>Utvalget ønsker </a:t>
            </a:r>
            <a:r>
              <a:rPr lang="nb-NO" sz="1800" dirty="0" smtClean="0"/>
              <a:t>at sportslige ansvarlige klubb, organisert av NTF, kommer opp med forslag til endelig vedtak og beskrivelse av </a:t>
            </a:r>
            <a:r>
              <a:rPr lang="nb-NO" sz="1800" dirty="0"/>
              <a:t>prosjekt </a:t>
            </a:r>
            <a:r>
              <a:rPr lang="nb-NO" sz="1800" dirty="0" smtClean="0"/>
              <a:t>som </a:t>
            </a:r>
            <a:r>
              <a:rPr lang="nb-NO" sz="1800" dirty="0"/>
              <a:t>skal </a:t>
            </a:r>
            <a:r>
              <a:rPr lang="nb-NO" sz="1800" dirty="0" smtClean="0"/>
              <a:t>premieres. </a:t>
            </a:r>
          </a:p>
          <a:p>
            <a:pPr marL="457200" lvl="1" indent="0">
              <a:buNone/>
            </a:pPr>
            <a:r>
              <a:rPr lang="nb-NO" sz="1800" dirty="0" smtClean="0"/>
              <a:t>	</a:t>
            </a:r>
            <a:endParaRPr lang="nb-NO" dirty="0"/>
          </a:p>
        </p:txBody>
      </p:sp>
    </p:spTree>
    <p:extLst>
      <p:ext uri="{BB962C8B-B14F-4D97-AF65-F5344CB8AC3E}">
        <p14:creationId xmlns:p14="http://schemas.microsoft.com/office/powerpoint/2010/main" val="2187258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79512" y="260350"/>
            <a:ext cx="8856984" cy="868363"/>
          </a:xfrm>
        </p:spPr>
        <p:txBody>
          <a:bodyPr/>
          <a:lstStyle/>
          <a:p>
            <a:r>
              <a:rPr lang="nb-NO" dirty="0" smtClean="0">
                <a:solidFill>
                  <a:schemeClr val="bg1">
                    <a:lumMod val="50000"/>
                  </a:schemeClr>
                </a:solidFill>
              </a:rPr>
              <a:t/>
            </a:r>
            <a:br>
              <a:rPr lang="nb-NO" dirty="0" smtClean="0">
                <a:solidFill>
                  <a:schemeClr val="bg1">
                    <a:lumMod val="50000"/>
                  </a:schemeClr>
                </a:solidFill>
              </a:rPr>
            </a:br>
            <a:r>
              <a:rPr lang="nb-NO" sz="3200" dirty="0" smtClean="0">
                <a:solidFill>
                  <a:schemeClr val="tx1"/>
                </a:solidFill>
              </a:rPr>
              <a:t>Fordeling i Adeccoligaen, Sportslig og Kommersiell</a:t>
            </a:r>
            <a:endParaRPr lang="nb-NO" sz="3200" dirty="0">
              <a:solidFill>
                <a:schemeClr val="bg1">
                  <a:lumMod val="50000"/>
                </a:schemeClr>
              </a:solidFill>
            </a:endParaRPr>
          </a:p>
        </p:txBody>
      </p:sp>
      <p:sp>
        <p:nvSpPr>
          <p:cNvPr id="3" name="Plassholder for innhold 2"/>
          <p:cNvSpPr>
            <a:spLocks noGrp="1"/>
          </p:cNvSpPr>
          <p:nvPr>
            <p:ph idx="1"/>
          </p:nvPr>
        </p:nvSpPr>
        <p:spPr/>
        <p:txBody>
          <a:bodyPr/>
          <a:lstStyle/>
          <a:p>
            <a:r>
              <a:rPr lang="nb-NO" dirty="0" smtClean="0"/>
              <a:t>Kommersiell (10 %) og Sportslig (68 %) slås sammen til en fordeling</a:t>
            </a:r>
          </a:p>
          <a:p>
            <a:r>
              <a:rPr lang="nb-NO" dirty="0" smtClean="0"/>
              <a:t>Denne fordelingen skjer etter følgende prinsipp:</a:t>
            </a:r>
          </a:p>
          <a:p>
            <a:pPr lvl="1"/>
            <a:r>
              <a:rPr lang="nb-NO" dirty="0" smtClean="0"/>
              <a:t>50 % flatt</a:t>
            </a:r>
          </a:p>
          <a:p>
            <a:pPr lvl="1"/>
            <a:r>
              <a:rPr lang="nb-NO" dirty="0" smtClean="0"/>
              <a:t>25 % plassering inneværende år</a:t>
            </a:r>
          </a:p>
          <a:p>
            <a:pPr lvl="1"/>
            <a:r>
              <a:rPr lang="nb-NO" dirty="0" smtClean="0"/>
              <a:t>25 % historisk plassering siste 5 år</a:t>
            </a:r>
          </a:p>
          <a:p>
            <a:pPr lvl="1"/>
            <a:endParaRPr lang="nb-NO" dirty="0"/>
          </a:p>
          <a:p>
            <a:pPr lvl="1"/>
            <a:r>
              <a:rPr lang="nb-NO" dirty="0" smtClean="0"/>
              <a:t>Den historiske plasseringen beregnes ut fra hvilken plass klubben fikk i Adeccoligaen hvert år de siste 5 årene. Klubber som rykker opp fra 2. divisjon får vektingen 17 og klubber som rykker ned fra Tippeligaen får vektingen 0. </a:t>
            </a:r>
            <a:endParaRPr lang="nb-NO" dirty="0"/>
          </a:p>
        </p:txBody>
      </p:sp>
    </p:spTree>
    <p:extLst>
      <p:ext uri="{BB962C8B-B14F-4D97-AF65-F5344CB8AC3E}">
        <p14:creationId xmlns:p14="http://schemas.microsoft.com/office/powerpoint/2010/main" val="196447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mal NTF">
  <a:themeElements>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utforming">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3366">
            <a:alpha val="70000"/>
          </a:srgbClr>
        </a:solidFill>
        <a:ln w="9525" cap="flat" cmpd="sng" algn="ctr">
          <a:solidFill>
            <a:schemeClr val="tx1"/>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b-NO" sz="1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rgbClr val="003366">
            <a:alpha val="70000"/>
          </a:srgbClr>
        </a:solidFill>
        <a:ln w="9525" cap="flat" cmpd="sng" algn="ctr">
          <a:solidFill>
            <a:schemeClr val="tx1"/>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b-NO" sz="1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utform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utform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utform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utform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utform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utform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utform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mal NTF</Template>
  <TotalTime>5641</TotalTime>
  <Words>578</Words>
  <Application>Microsoft Office PowerPoint</Application>
  <PresentationFormat>Skjermfremvisning (4:3)</PresentationFormat>
  <Paragraphs>73</Paragraphs>
  <Slides>11</Slides>
  <Notes>1</Notes>
  <HiddenSlides>0</HiddenSlides>
  <MMClips>0</MMClips>
  <ScaleCrop>false</ScaleCrop>
  <HeadingPairs>
    <vt:vector size="4" baseType="variant">
      <vt:variant>
        <vt:lpstr>Tema</vt:lpstr>
      </vt:variant>
      <vt:variant>
        <vt:i4>1</vt:i4>
      </vt:variant>
      <vt:variant>
        <vt:lpstr>Lysbildetitler</vt:lpstr>
      </vt:variant>
      <vt:variant>
        <vt:i4>11</vt:i4>
      </vt:variant>
    </vt:vector>
  </HeadingPairs>
  <TitlesOfParts>
    <vt:vector size="12" baseType="lpstr">
      <vt:lpstr>mal NTF</vt:lpstr>
      <vt:lpstr>Fordelingsnøkkel </vt:lpstr>
      <vt:lpstr> Fordeling</vt:lpstr>
      <vt:lpstr> Fordeling mellom Tippeliga og Adeccoliga</vt:lpstr>
      <vt:lpstr> Fordeling i Tippeligaen, Sportslig</vt:lpstr>
      <vt:lpstr> Fordeling i Tippeligaen, Kommersiell</vt:lpstr>
      <vt:lpstr>Fordeling i Tippeligaen, Kommersiell</vt:lpstr>
      <vt:lpstr> Fordeling i Tippeligaen, Utvikling </vt:lpstr>
      <vt:lpstr> Fordeling i Tippeligaen, Utvikling </vt:lpstr>
      <vt:lpstr> Fordeling i Adeccoligaen, Sportslig og Kommersiell</vt:lpstr>
      <vt:lpstr> Fordeling i Adeccoligaen, Sportslig og Kommersiell</vt:lpstr>
      <vt:lpstr> Fordeling i Adeccoligaen, Utvikling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Norsk Toppfotball</dc:title>
  <dc:creator>Ane Måntrøen</dc:creator>
  <cp:lastModifiedBy>Boye Skistad</cp:lastModifiedBy>
  <cp:revision>288</cp:revision>
  <cp:lastPrinted>2012-05-08T16:37:13Z</cp:lastPrinted>
  <dcterms:created xsi:type="dcterms:W3CDTF">2008-10-30T17:38:50Z</dcterms:created>
  <dcterms:modified xsi:type="dcterms:W3CDTF">2013-08-20T12:24:10Z</dcterms:modified>
</cp:coreProperties>
</file>